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67" r:id="rId2"/>
    <p:sldId id="441" r:id="rId3"/>
    <p:sldId id="440" r:id="rId4"/>
    <p:sldId id="369" r:id="rId5"/>
    <p:sldId id="372" r:id="rId6"/>
    <p:sldId id="377" r:id="rId7"/>
    <p:sldId id="279" r:id="rId8"/>
    <p:sldId id="370" r:id="rId9"/>
    <p:sldId id="371" r:id="rId10"/>
    <p:sldId id="373" r:id="rId11"/>
    <p:sldId id="258" r:id="rId12"/>
    <p:sldId id="261" r:id="rId13"/>
    <p:sldId id="266" r:id="rId14"/>
    <p:sldId id="288" r:id="rId15"/>
    <p:sldId id="262" r:id="rId16"/>
    <p:sldId id="263" r:id="rId17"/>
    <p:sldId id="360" r:id="rId18"/>
    <p:sldId id="406" r:id="rId19"/>
    <p:sldId id="407" r:id="rId20"/>
    <p:sldId id="408" r:id="rId21"/>
    <p:sldId id="409" r:id="rId22"/>
    <p:sldId id="410" r:id="rId23"/>
    <p:sldId id="411" r:id="rId24"/>
    <p:sldId id="412" r:id="rId25"/>
    <p:sldId id="413" r:id="rId26"/>
    <p:sldId id="414" r:id="rId27"/>
    <p:sldId id="415" r:id="rId28"/>
    <p:sldId id="442" r:id="rId29"/>
    <p:sldId id="416" r:id="rId30"/>
    <p:sldId id="417" r:id="rId31"/>
    <p:sldId id="418" r:id="rId32"/>
    <p:sldId id="419" r:id="rId33"/>
    <p:sldId id="420" r:id="rId34"/>
    <p:sldId id="421" r:id="rId35"/>
    <p:sldId id="422" r:id="rId36"/>
    <p:sldId id="423" r:id="rId37"/>
    <p:sldId id="424" r:id="rId38"/>
    <p:sldId id="425" r:id="rId39"/>
    <p:sldId id="426" r:id="rId40"/>
    <p:sldId id="427" r:id="rId41"/>
    <p:sldId id="428" r:id="rId42"/>
    <p:sldId id="429" r:id="rId43"/>
    <p:sldId id="430" r:id="rId44"/>
    <p:sldId id="431" r:id="rId45"/>
    <p:sldId id="432" r:id="rId46"/>
    <p:sldId id="433" r:id="rId47"/>
    <p:sldId id="434" r:id="rId48"/>
    <p:sldId id="435" r:id="rId49"/>
    <p:sldId id="443" r:id="rId50"/>
    <p:sldId id="444" r:id="rId51"/>
    <p:sldId id="436" r:id="rId52"/>
    <p:sldId id="446" r:id="rId53"/>
    <p:sldId id="447" r:id="rId54"/>
    <p:sldId id="448" r:id="rId55"/>
    <p:sldId id="379" r:id="rId56"/>
    <p:sldId id="378" r:id="rId57"/>
    <p:sldId id="381" r:id="rId58"/>
    <p:sldId id="374" r:id="rId59"/>
    <p:sldId id="37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7102" autoAdjust="0"/>
  </p:normalViewPr>
  <p:slideViewPr>
    <p:cSldViewPr>
      <p:cViewPr varScale="1">
        <p:scale>
          <a:sx n="88" d="100"/>
          <a:sy n="88" d="100"/>
        </p:scale>
        <p:origin x="166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D13BCB-A8E2-4DCF-875F-2FB4945725B8}" type="datetimeFigureOut">
              <a:rPr lang="en-US" smtClean="0"/>
              <a:t>4/16/2014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F2A15-A444-4023-9BB4-7D4AA9CDCD6B}" type="slidenum">
              <a:rPr lang="en-US" smtClean="0"/>
              <a:t>‹#›</a:t>
            </a:fld>
            <a:endParaRPr lang="en-US"/>
          </a:p>
        </p:txBody>
      </p:sp>
    </p:spTree>
    <p:extLst>
      <p:ext uri="{BB962C8B-B14F-4D97-AF65-F5344CB8AC3E}">
        <p14:creationId xmlns:p14="http://schemas.microsoft.com/office/powerpoint/2010/main" val="131774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1</a:t>
            </a:fld>
            <a:endParaRPr lang="en-US"/>
          </a:p>
        </p:txBody>
      </p:sp>
    </p:spTree>
    <p:extLst>
      <p:ext uri="{BB962C8B-B14F-4D97-AF65-F5344CB8AC3E}">
        <p14:creationId xmlns:p14="http://schemas.microsoft.com/office/powerpoint/2010/main" val="3358719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Capitalism</a:t>
            </a:r>
            <a:r>
              <a:rPr lang="en-US" baseline="0" dirty="0" smtClean="0"/>
              <a:t> (I think) isn’t </a:t>
            </a:r>
            <a:r>
              <a:rPr lang="en-US" baseline="0" dirty="0" err="1" smtClean="0"/>
              <a:t>intrinsicalyl</a:t>
            </a:r>
            <a:r>
              <a:rPr lang="en-US" baseline="0" dirty="0" smtClean="0"/>
              <a:t> bad, it’s just that here it trumped the human rights of people under fascist regimes. </a:t>
            </a:r>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36</a:t>
            </a:fld>
            <a:endParaRPr lang="en-US"/>
          </a:p>
        </p:txBody>
      </p:sp>
    </p:spTree>
    <p:extLst>
      <p:ext uri="{BB962C8B-B14F-4D97-AF65-F5344CB8AC3E}">
        <p14:creationId xmlns:p14="http://schemas.microsoft.com/office/powerpoint/2010/main" val="35237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Lai-300-400 dead.</a:t>
            </a:r>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42</a:t>
            </a:fld>
            <a:endParaRPr lang="en-US"/>
          </a:p>
        </p:txBody>
      </p:sp>
    </p:spTree>
    <p:extLst>
      <p:ext uri="{BB962C8B-B14F-4D97-AF65-F5344CB8AC3E}">
        <p14:creationId xmlns:p14="http://schemas.microsoft.com/office/powerpoint/2010/main" val="33615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we be policing the world?</a:t>
            </a:r>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48</a:t>
            </a:fld>
            <a:endParaRPr lang="en-US"/>
          </a:p>
        </p:txBody>
      </p:sp>
    </p:spTree>
    <p:extLst>
      <p:ext uri="{BB962C8B-B14F-4D97-AF65-F5344CB8AC3E}">
        <p14:creationId xmlns:p14="http://schemas.microsoft.com/office/powerpoint/2010/main" val="359672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55</a:t>
            </a:fld>
            <a:endParaRPr lang="en-US"/>
          </a:p>
        </p:txBody>
      </p:sp>
    </p:spTree>
    <p:extLst>
      <p:ext uri="{BB962C8B-B14F-4D97-AF65-F5344CB8AC3E}">
        <p14:creationId xmlns:p14="http://schemas.microsoft.com/office/powerpoint/2010/main" val="328208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Anonymous internet </a:t>
            </a:r>
            <a:r>
              <a:rPr lang="en-US" dirty="0" smtClean="0"/>
              <a:t>people</a:t>
            </a:r>
            <a:r>
              <a:rPr lang="en-US" baseline="0" dirty="0" smtClean="0"/>
              <a:t> often have insightful things to say!</a:t>
            </a:r>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56</a:t>
            </a:fld>
            <a:endParaRPr lang="en-US"/>
          </a:p>
        </p:txBody>
      </p:sp>
    </p:spTree>
    <p:extLst>
      <p:ext uri="{BB962C8B-B14F-4D97-AF65-F5344CB8AC3E}">
        <p14:creationId xmlns:p14="http://schemas.microsoft.com/office/powerpoint/2010/main" val="177144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57</a:t>
            </a:fld>
            <a:endParaRPr lang="en-US"/>
          </a:p>
        </p:txBody>
      </p:sp>
    </p:spTree>
    <p:extLst>
      <p:ext uri="{BB962C8B-B14F-4D97-AF65-F5344CB8AC3E}">
        <p14:creationId xmlns:p14="http://schemas.microsoft.com/office/powerpoint/2010/main" val="271335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doesn’t have to be a negative image!</a:t>
            </a:r>
            <a:r>
              <a:rPr lang="en-US" baseline="0" dirty="0" smtClean="0"/>
              <a:t> Those stripes could be </a:t>
            </a:r>
            <a:r>
              <a:rPr lang="en-US" baseline="0" dirty="0" smtClean="0"/>
              <a:t>good, perhaps?</a:t>
            </a:r>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3</a:t>
            </a:fld>
            <a:endParaRPr lang="en-US"/>
          </a:p>
        </p:txBody>
      </p:sp>
    </p:spTree>
    <p:extLst>
      <p:ext uri="{BB962C8B-B14F-4D97-AF65-F5344CB8AC3E}">
        <p14:creationId xmlns:p14="http://schemas.microsoft.com/office/powerpoint/2010/main" val="61914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citation. Leave at any time you want to. This is the </a:t>
            </a:r>
            <a:r>
              <a:rPr lang="en-US" dirty="0" smtClean="0"/>
              <a:t>prototype </a:t>
            </a:r>
            <a:r>
              <a:rPr lang="en-US" dirty="0" smtClean="0"/>
              <a:t>class. You guys are the pioneers. </a:t>
            </a:r>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7</a:t>
            </a:fld>
            <a:endParaRPr lang="en-US"/>
          </a:p>
        </p:txBody>
      </p:sp>
    </p:spTree>
    <p:extLst>
      <p:ext uri="{BB962C8B-B14F-4D97-AF65-F5344CB8AC3E}">
        <p14:creationId xmlns:p14="http://schemas.microsoft.com/office/powerpoint/2010/main" val="58365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11</a:t>
            </a:fld>
            <a:endParaRPr lang="en-US"/>
          </a:p>
        </p:txBody>
      </p:sp>
    </p:spTree>
    <p:extLst>
      <p:ext uri="{BB962C8B-B14F-4D97-AF65-F5344CB8AC3E}">
        <p14:creationId xmlns:p14="http://schemas.microsoft.com/office/powerpoint/2010/main" val="396932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12</a:t>
            </a:fld>
            <a:endParaRPr lang="en-US"/>
          </a:p>
        </p:txBody>
      </p:sp>
    </p:spTree>
    <p:extLst>
      <p:ext uri="{BB962C8B-B14F-4D97-AF65-F5344CB8AC3E}">
        <p14:creationId xmlns:p14="http://schemas.microsoft.com/office/powerpoint/2010/main" val="183803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13</a:t>
            </a:fld>
            <a:endParaRPr lang="en-US"/>
          </a:p>
        </p:txBody>
      </p:sp>
    </p:spTree>
    <p:extLst>
      <p:ext uri="{BB962C8B-B14F-4D97-AF65-F5344CB8AC3E}">
        <p14:creationId xmlns:p14="http://schemas.microsoft.com/office/powerpoint/2010/main" val="411981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we’ll be focusing on the terrible. Also,</a:t>
            </a:r>
            <a:r>
              <a:rPr lang="en-US" baseline="0" dirty="0" smtClean="0"/>
              <a:t> does most of the beauty arise from vanquishing the terrible? Yet we will be hopeful at the end, and discuss what we can do to make up for an stop the terrible and replace it with beautiful. (writing new pledges)</a:t>
            </a:r>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15</a:t>
            </a:fld>
            <a:endParaRPr lang="en-US"/>
          </a:p>
        </p:txBody>
      </p:sp>
    </p:spTree>
    <p:extLst>
      <p:ext uri="{BB962C8B-B14F-4D97-AF65-F5344CB8AC3E}">
        <p14:creationId xmlns:p14="http://schemas.microsoft.com/office/powerpoint/2010/main" val="188315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21</a:t>
            </a:fld>
            <a:endParaRPr lang="en-US"/>
          </a:p>
        </p:txBody>
      </p:sp>
    </p:spTree>
    <p:extLst>
      <p:ext uri="{BB962C8B-B14F-4D97-AF65-F5344CB8AC3E}">
        <p14:creationId xmlns:p14="http://schemas.microsoft.com/office/powerpoint/2010/main" val="195674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Truman wanted just small towns bombed.</a:t>
            </a:r>
            <a:endParaRPr lang="en-US" dirty="0"/>
          </a:p>
        </p:txBody>
      </p:sp>
      <p:sp>
        <p:nvSpPr>
          <p:cNvPr id="4" name="Slide Number Placeholder 3"/>
          <p:cNvSpPr>
            <a:spLocks noGrp="1"/>
          </p:cNvSpPr>
          <p:nvPr>
            <p:ph type="sldNum" sz="quarter" idx="10"/>
          </p:nvPr>
        </p:nvSpPr>
        <p:spPr/>
        <p:txBody>
          <a:bodyPr/>
          <a:lstStyle/>
          <a:p>
            <a:fld id="{C1BF2A15-A444-4023-9BB4-7D4AA9CDCD6B}" type="slidenum">
              <a:rPr lang="en-US" smtClean="0"/>
              <a:t>32</a:t>
            </a:fld>
            <a:endParaRPr lang="en-US"/>
          </a:p>
        </p:txBody>
      </p:sp>
    </p:spTree>
    <p:extLst>
      <p:ext uri="{BB962C8B-B14F-4D97-AF65-F5344CB8AC3E}">
        <p14:creationId xmlns:p14="http://schemas.microsoft.com/office/powerpoint/2010/main" val="178493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62D36-74C3-44A7-9F05-3F3A69C07E7E}"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220A3-C5F2-41FC-A47D-CEE026774BD2}" type="slidenum">
              <a:rPr lang="en-US" smtClean="0"/>
              <a:t>‹#›</a:t>
            </a:fld>
            <a:endParaRPr lang="en-US"/>
          </a:p>
        </p:txBody>
      </p:sp>
    </p:spTree>
    <p:extLst>
      <p:ext uri="{BB962C8B-B14F-4D97-AF65-F5344CB8AC3E}">
        <p14:creationId xmlns:p14="http://schemas.microsoft.com/office/powerpoint/2010/main" val="221020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62D36-74C3-44A7-9F05-3F3A69C07E7E}"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220A3-C5F2-41FC-A47D-CEE026774BD2}" type="slidenum">
              <a:rPr lang="en-US" smtClean="0"/>
              <a:t>‹#›</a:t>
            </a:fld>
            <a:endParaRPr lang="en-US"/>
          </a:p>
        </p:txBody>
      </p:sp>
    </p:spTree>
    <p:extLst>
      <p:ext uri="{BB962C8B-B14F-4D97-AF65-F5344CB8AC3E}">
        <p14:creationId xmlns:p14="http://schemas.microsoft.com/office/powerpoint/2010/main" val="87926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62D36-74C3-44A7-9F05-3F3A69C07E7E}"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220A3-C5F2-41FC-A47D-CEE026774BD2}" type="slidenum">
              <a:rPr lang="en-US" smtClean="0"/>
              <a:t>‹#›</a:t>
            </a:fld>
            <a:endParaRPr lang="en-US"/>
          </a:p>
        </p:txBody>
      </p:sp>
    </p:spTree>
    <p:extLst>
      <p:ext uri="{BB962C8B-B14F-4D97-AF65-F5344CB8AC3E}">
        <p14:creationId xmlns:p14="http://schemas.microsoft.com/office/powerpoint/2010/main" val="291917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62D36-74C3-44A7-9F05-3F3A69C07E7E}"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220A3-C5F2-41FC-A47D-CEE026774BD2}" type="slidenum">
              <a:rPr lang="en-US" smtClean="0"/>
              <a:t>‹#›</a:t>
            </a:fld>
            <a:endParaRPr lang="en-US"/>
          </a:p>
        </p:txBody>
      </p:sp>
    </p:spTree>
    <p:extLst>
      <p:ext uri="{BB962C8B-B14F-4D97-AF65-F5344CB8AC3E}">
        <p14:creationId xmlns:p14="http://schemas.microsoft.com/office/powerpoint/2010/main" val="410644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62D36-74C3-44A7-9F05-3F3A69C07E7E}"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220A3-C5F2-41FC-A47D-CEE026774BD2}" type="slidenum">
              <a:rPr lang="en-US" smtClean="0"/>
              <a:t>‹#›</a:t>
            </a:fld>
            <a:endParaRPr lang="en-US"/>
          </a:p>
        </p:txBody>
      </p:sp>
    </p:spTree>
    <p:extLst>
      <p:ext uri="{BB962C8B-B14F-4D97-AF65-F5344CB8AC3E}">
        <p14:creationId xmlns:p14="http://schemas.microsoft.com/office/powerpoint/2010/main" val="265461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62D36-74C3-44A7-9F05-3F3A69C07E7E}"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220A3-C5F2-41FC-A47D-CEE026774BD2}" type="slidenum">
              <a:rPr lang="en-US" smtClean="0"/>
              <a:t>‹#›</a:t>
            </a:fld>
            <a:endParaRPr lang="en-US"/>
          </a:p>
        </p:txBody>
      </p:sp>
    </p:spTree>
    <p:extLst>
      <p:ext uri="{BB962C8B-B14F-4D97-AF65-F5344CB8AC3E}">
        <p14:creationId xmlns:p14="http://schemas.microsoft.com/office/powerpoint/2010/main" val="310259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62D36-74C3-44A7-9F05-3F3A69C07E7E}"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220A3-C5F2-41FC-A47D-CEE026774BD2}" type="slidenum">
              <a:rPr lang="en-US" smtClean="0"/>
              <a:t>‹#›</a:t>
            </a:fld>
            <a:endParaRPr lang="en-US"/>
          </a:p>
        </p:txBody>
      </p:sp>
    </p:spTree>
    <p:extLst>
      <p:ext uri="{BB962C8B-B14F-4D97-AF65-F5344CB8AC3E}">
        <p14:creationId xmlns:p14="http://schemas.microsoft.com/office/powerpoint/2010/main" val="272792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62D36-74C3-44A7-9F05-3F3A69C07E7E}"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220A3-C5F2-41FC-A47D-CEE026774BD2}" type="slidenum">
              <a:rPr lang="en-US" smtClean="0"/>
              <a:t>‹#›</a:t>
            </a:fld>
            <a:endParaRPr lang="en-US"/>
          </a:p>
        </p:txBody>
      </p:sp>
    </p:spTree>
    <p:extLst>
      <p:ext uri="{BB962C8B-B14F-4D97-AF65-F5344CB8AC3E}">
        <p14:creationId xmlns:p14="http://schemas.microsoft.com/office/powerpoint/2010/main" val="292168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62D36-74C3-44A7-9F05-3F3A69C07E7E}"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220A3-C5F2-41FC-A47D-CEE026774BD2}" type="slidenum">
              <a:rPr lang="en-US" smtClean="0"/>
              <a:t>‹#›</a:t>
            </a:fld>
            <a:endParaRPr lang="en-US"/>
          </a:p>
        </p:txBody>
      </p:sp>
    </p:spTree>
    <p:extLst>
      <p:ext uri="{BB962C8B-B14F-4D97-AF65-F5344CB8AC3E}">
        <p14:creationId xmlns:p14="http://schemas.microsoft.com/office/powerpoint/2010/main" val="120362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62D36-74C3-44A7-9F05-3F3A69C07E7E}"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220A3-C5F2-41FC-A47D-CEE026774BD2}" type="slidenum">
              <a:rPr lang="en-US" smtClean="0"/>
              <a:t>‹#›</a:t>
            </a:fld>
            <a:endParaRPr lang="en-US"/>
          </a:p>
        </p:txBody>
      </p:sp>
    </p:spTree>
    <p:extLst>
      <p:ext uri="{BB962C8B-B14F-4D97-AF65-F5344CB8AC3E}">
        <p14:creationId xmlns:p14="http://schemas.microsoft.com/office/powerpoint/2010/main" val="44109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62D36-74C3-44A7-9F05-3F3A69C07E7E}"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220A3-C5F2-41FC-A47D-CEE026774BD2}" type="slidenum">
              <a:rPr lang="en-US" smtClean="0"/>
              <a:t>‹#›</a:t>
            </a:fld>
            <a:endParaRPr lang="en-US"/>
          </a:p>
        </p:txBody>
      </p:sp>
    </p:spTree>
    <p:extLst>
      <p:ext uri="{BB962C8B-B14F-4D97-AF65-F5344CB8AC3E}">
        <p14:creationId xmlns:p14="http://schemas.microsoft.com/office/powerpoint/2010/main" val="179217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62D36-74C3-44A7-9F05-3F3A69C07E7E}" type="datetimeFigureOut">
              <a:rPr lang="en-US" smtClean="0"/>
              <a:t>4/16/2014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220A3-C5F2-41FC-A47D-CEE026774BD2}" type="slidenum">
              <a:rPr lang="en-US" smtClean="0"/>
              <a:t>‹#›</a:t>
            </a:fld>
            <a:endParaRPr lang="en-US"/>
          </a:p>
        </p:txBody>
      </p:sp>
    </p:spTree>
    <p:extLst>
      <p:ext uri="{BB962C8B-B14F-4D97-AF65-F5344CB8AC3E}">
        <p14:creationId xmlns:p14="http://schemas.microsoft.com/office/powerpoint/2010/main" val="117108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youtube.com/watch?v=yAV2MpBy22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drones.pitchinteractive.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39" y="0"/>
            <a:ext cx="7900922" cy="6858000"/>
          </a:xfrm>
          <a:prstGeom prst="rect">
            <a:avLst/>
          </a:prstGeom>
        </p:spPr>
      </p:pic>
    </p:spTree>
    <p:extLst>
      <p:ext uri="{BB962C8B-B14F-4D97-AF65-F5344CB8AC3E}">
        <p14:creationId xmlns:p14="http://schemas.microsoft.com/office/powerpoint/2010/main" val="2574636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How?</a:t>
            </a:r>
            <a:endParaRPr lang="en-US" dirty="0"/>
          </a:p>
        </p:txBody>
      </p:sp>
    </p:spTree>
    <p:extLst>
      <p:ext uri="{BB962C8B-B14F-4D97-AF65-F5344CB8AC3E}">
        <p14:creationId xmlns:p14="http://schemas.microsoft.com/office/powerpoint/2010/main" val="4136202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4525963"/>
          </a:xfrm>
        </p:spPr>
        <p:txBody>
          <a:bodyPr>
            <a:normAutofit/>
          </a:bodyPr>
          <a:lstStyle/>
          <a:p>
            <a:pPr marL="0" indent="0">
              <a:buNone/>
            </a:pPr>
            <a:r>
              <a:rPr lang="en-US" dirty="0" smtClean="0"/>
              <a:t>-The “light side”</a:t>
            </a:r>
          </a:p>
          <a:p>
            <a:pPr marL="0" indent="0">
              <a:buNone/>
            </a:pPr>
            <a:r>
              <a:rPr lang="en-US" dirty="0" smtClean="0"/>
              <a:t>-Not all other countries are perfect either</a:t>
            </a:r>
          </a:p>
          <a:p>
            <a:pPr marL="0" indent="0">
              <a:buNone/>
            </a:pPr>
            <a:r>
              <a:rPr lang="en-US" dirty="0" smtClean="0"/>
              <a:t>-Let’s go snorkeling…</a:t>
            </a:r>
          </a:p>
          <a:p>
            <a:pPr marL="0" indent="0">
              <a:buNone/>
            </a:pPr>
            <a:r>
              <a:rPr lang="en-US" dirty="0" smtClean="0"/>
              <a:t>-…then scuba diving!</a:t>
            </a:r>
            <a:br>
              <a:rPr lang="en-US" dirty="0" smtClean="0"/>
            </a:br>
            <a:r>
              <a:rPr lang="en-US" dirty="0" smtClean="0"/>
              <a:t>-Change our world?</a:t>
            </a:r>
            <a:endParaRPr lang="en-US" dirty="0"/>
          </a:p>
        </p:txBody>
      </p:sp>
    </p:spTree>
    <p:extLst>
      <p:ext uri="{BB962C8B-B14F-4D97-AF65-F5344CB8AC3E}">
        <p14:creationId xmlns:p14="http://schemas.microsoft.com/office/powerpoint/2010/main" val="3041933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7566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850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483"/>
          <a:stretch/>
        </p:blipFill>
        <p:spPr bwMode="auto">
          <a:xfrm>
            <a:off x="-3" y="1066800"/>
            <a:ext cx="9229725" cy="384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293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304800"/>
            <a:ext cx="9171709" cy="613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156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9" t="9455" r="2599" b="13091"/>
          <a:stretch/>
        </p:blipFill>
        <p:spPr bwMode="auto">
          <a:xfrm>
            <a:off x="159327" y="1295400"/>
            <a:ext cx="8811491" cy="338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70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076912" cy="5702300"/>
          </a:xfrm>
          <a:prstGeom prst="rect">
            <a:avLst/>
          </a:prstGeom>
        </p:spPr>
      </p:pic>
    </p:spTree>
    <p:extLst>
      <p:ext uri="{BB962C8B-B14F-4D97-AF65-F5344CB8AC3E}">
        <p14:creationId xmlns:p14="http://schemas.microsoft.com/office/powerpoint/2010/main" val="2348952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239000" cy="5516118"/>
          </a:xfrm>
          <a:prstGeom prst="rect">
            <a:avLst/>
          </a:prstGeom>
        </p:spPr>
      </p:pic>
    </p:spTree>
    <p:extLst>
      <p:ext uri="{BB962C8B-B14F-4D97-AF65-F5344CB8AC3E}">
        <p14:creationId xmlns:p14="http://schemas.microsoft.com/office/powerpoint/2010/main" val="1152967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Monroe Doctrine: 1823</a:t>
            </a:r>
            <a:endParaRPr lang="en-US" dirty="0"/>
          </a:p>
        </p:txBody>
      </p:sp>
      <p:sp>
        <p:nvSpPr>
          <p:cNvPr id="3" name="Content Placeholder 2"/>
          <p:cNvSpPr>
            <a:spLocks noGrp="1"/>
          </p:cNvSpPr>
          <p:nvPr>
            <p:ph idx="1"/>
          </p:nvPr>
        </p:nvSpPr>
        <p:spPr/>
        <p:txBody>
          <a:bodyPr/>
          <a:lstStyle/>
          <a:p>
            <a:r>
              <a:rPr lang="en-US" dirty="0" smtClean="0"/>
              <a:t>European powers: do not interfere in the affairs of the Western Hemisphere</a:t>
            </a:r>
          </a:p>
          <a:p>
            <a:r>
              <a:rPr lang="en-US" dirty="0" smtClean="0"/>
              <a:t>Latin American revolutions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276600"/>
            <a:ext cx="2743200" cy="3449232"/>
          </a:xfrm>
          <a:prstGeom prst="rect">
            <a:avLst/>
          </a:prstGeom>
        </p:spPr>
      </p:pic>
    </p:spTree>
    <p:extLst>
      <p:ext uri="{BB962C8B-B14F-4D97-AF65-F5344CB8AC3E}">
        <p14:creationId xmlns:p14="http://schemas.microsoft.com/office/powerpoint/2010/main" val="2916065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869191"/>
            <a:ext cx="6172200" cy="857250"/>
          </a:xfrm>
        </p:spPr>
        <p:txBody>
          <a:bodyPr>
            <a:normAutofit fontScale="90000"/>
          </a:bodyPr>
          <a:lstStyle/>
          <a:p>
            <a:r>
              <a:rPr lang="en-US" dirty="0" smtClean="0"/>
              <a:t>Mexican-American War: 1846-1848</a:t>
            </a:r>
            <a:endParaRPr lang="en-US" dirty="0"/>
          </a:p>
        </p:txBody>
      </p:sp>
      <p:pic>
        <p:nvPicPr>
          <p:cNvPr id="430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106"/>
          <a:stretch/>
        </p:blipFill>
        <p:spPr bwMode="auto">
          <a:xfrm>
            <a:off x="1657350" y="2057400"/>
            <a:ext cx="5886450" cy="390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527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143000"/>
            <a:ext cx="6583361" cy="4042662"/>
          </a:xfrm>
          <a:prstGeom prst="rect">
            <a:avLst/>
          </a:prstGeom>
        </p:spPr>
      </p:pic>
    </p:spTree>
    <p:extLst>
      <p:ext uri="{BB962C8B-B14F-4D97-AF65-F5344CB8AC3E}">
        <p14:creationId xmlns:p14="http://schemas.microsoft.com/office/powerpoint/2010/main" val="679167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848600" cy="4038600"/>
          </a:xfrm>
        </p:spPr>
        <p:txBody>
          <a:bodyPr>
            <a:normAutofit lnSpcReduction="10000"/>
          </a:bodyPr>
          <a:lstStyle/>
          <a:p>
            <a:r>
              <a:rPr lang="en-US" dirty="0"/>
              <a:t>T</a:t>
            </a:r>
            <a:r>
              <a:rPr lang="en-US" dirty="0" smtClean="0"/>
              <a:t>ensions over the US annexing the independent Republic of Texas in 1845.</a:t>
            </a:r>
          </a:p>
          <a:p>
            <a:r>
              <a:rPr lang="en-US" dirty="0" smtClean="0"/>
              <a:t>President James Polk also had expansionist goals to further the fulfillment of Manifest Destiny; he and other Democrats also wanted to gain more land to expand slavery.</a:t>
            </a:r>
          </a:p>
          <a:p>
            <a:r>
              <a:rPr lang="en-US" dirty="0" smtClean="0"/>
              <a:t>13,000 Americans killed, 16,000 Mexicans killed.</a:t>
            </a:r>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711599"/>
            <a:ext cx="2324100" cy="2989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769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Spot Resolutions and Justification of the War</a:t>
            </a:r>
            <a:endParaRPr lang="en-US" dirty="0"/>
          </a:p>
        </p:txBody>
      </p:sp>
      <p:sp>
        <p:nvSpPr>
          <p:cNvPr id="3" name="Content Placeholder 2"/>
          <p:cNvSpPr>
            <a:spLocks noGrp="1"/>
          </p:cNvSpPr>
          <p:nvPr>
            <p:ph idx="1"/>
          </p:nvPr>
        </p:nvSpPr>
        <p:spPr/>
        <p:txBody>
          <a:bodyPr/>
          <a:lstStyle/>
          <a:p>
            <a:r>
              <a:rPr lang="en-US" dirty="0" smtClean="0"/>
              <a:t>Democrats: war was defensive against Mexico</a:t>
            </a:r>
          </a:p>
          <a:p>
            <a:r>
              <a:rPr lang="en-US" dirty="0" smtClean="0"/>
              <a:t>Whigs &amp; Abe Lincoln: unnecessary invasion into Mexican territory</a:t>
            </a:r>
          </a:p>
          <a:p>
            <a:r>
              <a:rPr lang="en-US" dirty="0" smtClean="0"/>
              <a:t>Mexican Cession, payment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255920"/>
            <a:ext cx="2473441" cy="3052805"/>
          </a:xfrm>
          <a:prstGeom prst="rect">
            <a:avLst/>
          </a:prstGeom>
        </p:spPr>
      </p:pic>
    </p:spTree>
    <p:extLst>
      <p:ext uri="{BB962C8B-B14F-4D97-AF65-F5344CB8AC3E}">
        <p14:creationId xmlns:p14="http://schemas.microsoft.com/office/powerpoint/2010/main" val="3558286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California</a:t>
            </a:r>
            <a:endParaRPr lang="en-US" dirty="0"/>
          </a:p>
        </p:txBody>
      </p:sp>
      <p:sp>
        <p:nvSpPr>
          <p:cNvPr id="3" name="Content Placeholder 2"/>
          <p:cNvSpPr>
            <a:spLocks noGrp="1"/>
          </p:cNvSpPr>
          <p:nvPr>
            <p:ph idx="1"/>
          </p:nvPr>
        </p:nvSpPr>
        <p:spPr>
          <a:xfrm>
            <a:off x="1085850" y="1752600"/>
            <a:ext cx="6972300" cy="4114799"/>
          </a:xfrm>
        </p:spPr>
        <p:txBody>
          <a:bodyPr>
            <a:normAutofit/>
          </a:bodyPr>
          <a:lstStyle/>
          <a:p>
            <a:r>
              <a:rPr lang="en-US" dirty="0" smtClean="0"/>
              <a:t>1860’s—Alaska</a:t>
            </a:r>
          </a:p>
          <a:p>
            <a:r>
              <a:rPr lang="en-US" dirty="0" smtClean="0"/>
              <a:t>Besides Manifest Destiny, there was also what came to be known as “Yankee imperialism.” After California, there clearly was no more “West” frontier to expand into, and so the Hawaiian islands came next.</a:t>
            </a:r>
            <a:endParaRPr lang="en-US" dirty="0"/>
          </a:p>
        </p:txBody>
      </p:sp>
    </p:spTree>
    <p:extLst>
      <p:ext uri="{BB962C8B-B14F-4D97-AF65-F5344CB8AC3E}">
        <p14:creationId xmlns:p14="http://schemas.microsoft.com/office/powerpoint/2010/main" val="3414722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Hawaii, 1893</a:t>
            </a:r>
            <a:endParaRPr lang="en-US" dirty="0"/>
          </a:p>
        </p:txBody>
      </p:sp>
      <p:sp>
        <p:nvSpPr>
          <p:cNvPr id="3" name="Content Placeholder 2"/>
          <p:cNvSpPr>
            <a:spLocks noGrp="1"/>
          </p:cNvSpPr>
          <p:nvPr>
            <p:ph idx="1"/>
          </p:nvPr>
        </p:nvSpPr>
        <p:spPr/>
        <p:txBody>
          <a:bodyPr/>
          <a:lstStyle/>
          <a:p>
            <a:r>
              <a:rPr lang="en-US" dirty="0" smtClean="0"/>
              <a:t>In 1891, Queen Liliuokalani had implemented a new constitution to give herself more power and be less a subject of American sugar planters, who were backed up by the new Pearl Harbor military base.</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294" y="3733800"/>
            <a:ext cx="2345021" cy="301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230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7658100" cy="4876800"/>
          </a:xfrm>
        </p:spPr>
        <p:txBody>
          <a:bodyPr>
            <a:normAutofit/>
          </a:bodyPr>
          <a:lstStyle/>
          <a:p>
            <a:pPr marL="0" indent="0">
              <a:buNone/>
            </a:pPr>
            <a:r>
              <a:rPr lang="en-US" dirty="0" smtClean="0"/>
              <a:t>-Early 1893: Sanford Dole</a:t>
            </a:r>
          </a:p>
          <a:p>
            <a:pPr marL="0" indent="0">
              <a:buNone/>
            </a:pPr>
            <a:r>
              <a:rPr lang="en-US" dirty="0"/>
              <a:t>-</a:t>
            </a:r>
            <a:r>
              <a:rPr lang="en-US" dirty="0" smtClean="0"/>
              <a:t>300 marines</a:t>
            </a:r>
          </a:p>
          <a:p>
            <a:pPr marL="0" indent="0">
              <a:buNone/>
            </a:pPr>
            <a:r>
              <a:rPr lang="en-US" dirty="0" smtClean="0"/>
              <a:t>US minister John Stevens</a:t>
            </a:r>
          </a:p>
          <a:p>
            <a:pPr marL="0" indent="0">
              <a:buNone/>
            </a:pPr>
            <a:r>
              <a:rPr lang="en-US" dirty="0" smtClean="0"/>
              <a:t>Stevens officially recognized Dole’s new provisional government.</a:t>
            </a:r>
          </a:p>
          <a:p>
            <a:pPr marL="0" indent="0">
              <a:buNone/>
            </a:pPr>
            <a:r>
              <a:rPr lang="en-US" dirty="0" smtClean="0"/>
              <a:t>President Cleveland tried to restore Liliuokalani, but Dole refused</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3352800"/>
            <a:ext cx="2712720" cy="3390900"/>
          </a:xfrm>
          <a:prstGeom prst="rect">
            <a:avLst/>
          </a:prstGeom>
        </p:spPr>
      </p:pic>
    </p:spTree>
    <p:extLst>
      <p:ext uri="{BB962C8B-B14F-4D97-AF65-F5344CB8AC3E}">
        <p14:creationId xmlns:p14="http://schemas.microsoft.com/office/powerpoint/2010/main" val="2612406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61572"/>
            <a:ext cx="6172200" cy="857250"/>
          </a:xfrm>
        </p:spPr>
        <p:txBody>
          <a:bodyPr/>
          <a:lstStyle/>
          <a:p>
            <a:r>
              <a:rPr lang="en-US" dirty="0" smtClean="0"/>
              <a:t>A “Splendid Little War” </a:t>
            </a:r>
            <a:endParaRPr lang="en-US" dirty="0"/>
          </a:p>
        </p:txBody>
      </p:sp>
      <p:sp>
        <p:nvSpPr>
          <p:cNvPr id="3" name="Content Placeholder 2"/>
          <p:cNvSpPr>
            <a:spLocks noGrp="1"/>
          </p:cNvSpPr>
          <p:nvPr>
            <p:ph idx="1"/>
          </p:nvPr>
        </p:nvSpPr>
        <p:spPr>
          <a:xfrm>
            <a:off x="685800" y="1028700"/>
            <a:ext cx="4514850" cy="4514851"/>
          </a:xfrm>
        </p:spPr>
        <p:txBody>
          <a:bodyPr>
            <a:normAutofit fontScale="92500" lnSpcReduction="20000"/>
          </a:bodyPr>
          <a:lstStyle/>
          <a:p>
            <a:r>
              <a:rPr lang="en-US" dirty="0" smtClean="0"/>
              <a:t>1898—the </a:t>
            </a:r>
            <a:r>
              <a:rPr lang="en-US" i="1" dirty="0" smtClean="0"/>
              <a:t>USS Maine </a:t>
            </a:r>
            <a:r>
              <a:rPr lang="en-US" dirty="0" smtClean="0"/>
              <a:t>explodes in Havana Harbor, Cuba. Cause still unknown.</a:t>
            </a:r>
          </a:p>
          <a:p>
            <a:r>
              <a:rPr lang="en-US" dirty="0" smtClean="0"/>
              <a:t>“Remember the Maine! To Hell with Spain!”</a:t>
            </a:r>
          </a:p>
          <a:p>
            <a:r>
              <a:rPr lang="en-US" dirty="0" smtClean="0"/>
              <a:t>Resulted in limited US control over Cuba, and full control over Puerto Rico, Guam, and the Philippines.</a:t>
            </a:r>
          </a:p>
          <a:p>
            <a:endParaRPr lang="en-US" dirty="0"/>
          </a:p>
        </p:txBody>
      </p:sp>
      <p:pic>
        <p:nvPicPr>
          <p:cNvPr id="460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41"/>
          <a:stretch/>
        </p:blipFill>
        <p:spPr bwMode="auto">
          <a:xfrm>
            <a:off x="5410200" y="2590800"/>
            <a:ext cx="2773907" cy="343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527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Philippine-American War</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Emilio Aguinaldo of the Philippines tried to establish an independent Philippines in 1899, but the US refused to recognize it. The US and Philippines went to war, resulting in a US victory in 1902. The Philippines weren’t granted independence until 1946.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191000"/>
            <a:ext cx="3871912" cy="2419100"/>
          </a:xfrm>
          <a:prstGeom prst="rect">
            <a:avLst/>
          </a:prstGeom>
        </p:spPr>
      </p:pic>
    </p:spTree>
    <p:extLst>
      <p:ext uri="{BB962C8B-B14F-4D97-AF65-F5344CB8AC3E}">
        <p14:creationId xmlns:p14="http://schemas.microsoft.com/office/powerpoint/2010/main" val="1196184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582" y="906457"/>
            <a:ext cx="6000750" cy="509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432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143000"/>
            <a:ext cx="6583361" cy="4042662"/>
          </a:xfrm>
          <a:prstGeom prst="rect">
            <a:avLst/>
          </a:prstGeom>
        </p:spPr>
      </p:pic>
    </p:spTree>
    <p:extLst>
      <p:ext uri="{BB962C8B-B14F-4D97-AF65-F5344CB8AC3E}">
        <p14:creationId xmlns:p14="http://schemas.microsoft.com/office/powerpoint/2010/main" val="1258297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971550"/>
            <a:ext cx="4800600" cy="4857750"/>
          </a:xfrm>
        </p:spPr>
        <p:txBody>
          <a:bodyPr>
            <a:normAutofit fontScale="77500" lnSpcReduction="20000"/>
          </a:bodyPr>
          <a:lstStyle/>
          <a:p>
            <a:pPr marL="0" indent="0">
              <a:buNone/>
            </a:pPr>
            <a:r>
              <a:rPr lang="en-US" dirty="0" smtClean="0"/>
              <a:t>“I have seen that we do not intend to free, but to subjugate the people of the Philippines. We have gone there to conquer, not to redeem. It should, it seems to me, be our pleasure and duty to make those people free, and let them deal with their own domestic questions in their own way. And so I am an anti-imperialist. </a:t>
            </a:r>
            <a:r>
              <a:rPr lang="en-US" u="sng" dirty="0" smtClean="0"/>
              <a:t>I am opposed to having the eagle put its talons on any other land</a:t>
            </a:r>
            <a:r>
              <a:rPr lang="en-US" dirty="0" smtClean="0"/>
              <a:t>.”—Mark Twain, member of the Anti-Imperialist League</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492779"/>
            <a:ext cx="1674828" cy="241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814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048000"/>
          </a:xfrm>
        </p:spPr>
        <p:txBody>
          <a:bodyPr>
            <a:normAutofit fontScale="90000"/>
          </a:bodyPr>
          <a:lstStyle/>
          <a:p>
            <a:r>
              <a:rPr lang="en-US" i="1" dirty="0" smtClean="0">
                <a:latin typeface="Iskoola Pota" pitchFamily="34" charset="0"/>
                <a:cs typeface="Iskoola Pota" pitchFamily="34" charset="0"/>
              </a:rPr>
              <a:t>The Dark Side of American History, 1783-2014:</a:t>
            </a:r>
            <a:r>
              <a:rPr lang="en-US" dirty="0">
                <a:latin typeface="Iskoola Pota" pitchFamily="34" charset="0"/>
                <a:cs typeface="Iskoola Pota" pitchFamily="34" charset="0"/>
              </a:rPr>
              <a:t/>
            </a:r>
            <a:br>
              <a:rPr lang="en-US" dirty="0">
                <a:latin typeface="Iskoola Pota" pitchFamily="34" charset="0"/>
                <a:cs typeface="Iskoola Pota" pitchFamily="34" charset="0"/>
              </a:rPr>
            </a:br>
            <a:r>
              <a:rPr lang="en-US" dirty="0" smtClean="0">
                <a:latin typeface="Iskoola Pota" pitchFamily="34" charset="0"/>
                <a:cs typeface="Iskoola Pota" pitchFamily="34" charset="0"/>
              </a:rPr>
              <a:t>Two Centuries of the Foreign Policy of the U.S. Government in Two Hours</a:t>
            </a:r>
            <a:endParaRPr lang="en-US" dirty="0">
              <a:latin typeface="Iskoola Pota" pitchFamily="34" charset="0"/>
              <a:cs typeface="Iskoola Pota"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7" y="4061738"/>
            <a:ext cx="2224743" cy="265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937741"/>
            <a:ext cx="2044636" cy="278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4653" y="3581400"/>
            <a:ext cx="3714694" cy="2298467"/>
          </a:xfrm>
          <a:prstGeom prst="rect">
            <a:avLst/>
          </a:prstGeom>
        </p:spPr>
      </p:pic>
    </p:spTree>
    <p:extLst>
      <p:ext uri="{BB962C8B-B14F-4D97-AF65-F5344CB8AC3E}">
        <p14:creationId xmlns:p14="http://schemas.microsoft.com/office/powerpoint/2010/main" val="893262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II</a:t>
            </a:r>
            <a:endParaRPr lang="en-US" dirty="0"/>
          </a:p>
        </p:txBody>
      </p:sp>
      <p:sp>
        <p:nvSpPr>
          <p:cNvPr id="3" name="Content Placeholder 2"/>
          <p:cNvSpPr>
            <a:spLocks noGrp="1"/>
          </p:cNvSpPr>
          <p:nvPr>
            <p:ph idx="1"/>
          </p:nvPr>
        </p:nvSpPr>
        <p:spPr/>
        <p:txBody>
          <a:bodyPr>
            <a:normAutofit lnSpcReduction="10000"/>
          </a:bodyPr>
          <a:lstStyle/>
          <a:p>
            <a:r>
              <a:rPr lang="en-US" dirty="0" smtClean="0"/>
              <a:t>Dresden Bombing—both sides bombed civilian targets in cities, but the Allied bombing of the German city of Dresden was one of the worst. </a:t>
            </a:r>
          </a:p>
          <a:p>
            <a:r>
              <a:rPr lang="en-US" dirty="0" smtClean="0"/>
              <a:t>30,000-130,000 German civilians killed in February 1945.</a:t>
            </a:r>
            <a:endParaRPr lang="en-US" dirty="0"/>
          </a:p>
          <a:p>
            <a:r>
              <a:rPr lang="en-US" dirty="0"/>
              <a:t>W</a:t>
            </a:r>
            <a:r>
              <a:rPr lang="en-US" dirty="0" smtClean="0"/>
              <a:t>hy was Dresden bombed when it did appear that the war would be ended in the near future?</a:t>
            </a:r>
          </a:p>
          <a:p>
            <a:pPr marL="0" indent="0">
              <a:buNone/>
            </a:pPr>
            <a:endParaRPr lang="en-US" dirty="0"/>
          </a:p>
        </p:txBody>
      </p:sp>
    </p:spTree>
    <p:extLst>
      <p:ext uri="{BB962C8B-B14F-4D97-AF65-F5344CB8AC3E}">
        <p14:creationId xmlns:p14="http://schemas.microsoft.com/office/powerpoint/2010/main" val="123635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056"/>
          <a:stretch/>
        </p:blipFill>
        <p:spPr bwMode="auto">
          <a:xfrm>
            <a:off x="1143000" y="1028700"/>
            <a:ext cx="684419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476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22"/>
            <a:ext cx="6172200" cy="857250"/>
          </a:xfrm>
        </p:spPr>
        <p:txBody>
          <a:bodyPr/>
          <a:lstStyle/>
          <a:p>
            <a:r>
              <a:rPr lang="en-US" dirty="0" smtClean="0"/>
              <a:t>World War II</a:t>
            </a:r>
            <a:endParaRPr lang="en-US" dirty="0"/>
          </a:p>
        </p:txBody>
      </p:sp>
      <p:sp>
        <p:nvSpPr>
          <p:cNvPr id="3" name="Content Placeholder 2"/>
          <p:cNvSpPr>
            <a:spLocks noGrp="1"/>
          </p:cNvSpPr>
          <p:nvPr>
            <p:ph idx="1"/>
          </p:nvPr>
        </p:nvSpPr>
        <p:spPr>
          <a:xfrm>
            <a:off x="304800" y="685800"/>
            <a:ext cx="5924550" cy="5143500"/>
          </a:xfrm>
        </p:spPr>
        <p:txBody>
          <a:bodyPr>
            <a:normAutofit fontScale="77500" lnSpcReduction="20000"/>
          </a:bodyPr>
          <a:lstStyle/>
          <a:p>
            <a:r>
              <a:rPr lang="en-US" dirty="0" smtClean="0"/>
              <a:t>Japan Atom Bombs—in August 1945 the Germans had been beaten, but the militant Japanese soldiers saw it as a disgrace to surrender, and would fight to the end even though cities were being firebombed by the Allies.</a:t>
            </a:r>
          </a:p>
          <a:p>
            <a:r>
              <a:rPr lang="en-US" dirty="0" smtClean="0"/>
              <a:t>Two atom bombs had to be dropped, killing 150,000-250,000 on impact and thousands more from fallout, before the Japanese capitulated.</a:t>
            </a:r>
          </a:p>
          <a:p>
            <a:r>
              <a:rPr lang="en-US" dirty="0" smtClean="0"/>
              <a:t>It was calculated that perhaps a million American and Japanese lives would be lost taking Japan conventionally.</a:t>
            </a:r>
          </a:p>
          <a:p>
            <a:r>
              <a:rPr lang="en-US" dirty="0" smtClean="0"/>
              <a:t>What would you do in Truman’s position?</a:t>
            </a:r>
            <a:endParaRPr lang="en-US" dirty="0"/>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061" y="3154168"/>
            <a:ext cx="2625728" cy="3360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36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56197"/>
            <a:ext cx="6858000" cy="485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052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Policy</a:t>
            </a:r>
            <a:endParaRPr lang="en-US" dirty="0"/>
          </a:p>
        </p:txBody>
      </p:sp>
      <p:sp>
        <p:nvSpPr>
          <p:cNvPr id="3" name="Content Placeholder 2"/>
          <p:cNvSpPr>
            <a:spLocks noGrp="1"/>
          </p:cNvSpPr>
          <p:nvPr>
            <p:ph idx="1"/>
          </p:nvPr>
        </p:nvSpPr>
        <p:spPr>
          <a:xfrm>
            <a:off x="838200" y="1752600"/>
            <a:ext cx="7200900" cy="4267200"/>
          </a:xfrm>
        </p:spPr>
        <p:txBody>
          <a:bodyPr>
            <a:normAutofit fontScale="85000" lnSpcReduction="10000"/>
          </a:bodyPr>
          <a:lstStyle/>
          <a:p>
            <a:r>
              <a:rPr lang="en-US" dirty="0" smtClean="0"/>
              <a:t>Following the eradication of the fascist threat of Nazi Germany in 1945, the democratic-capitalist world turned its attention to the monolithic entity of communism. An “iron curtain” fell over Europe as Western Europe was influenced by the capitalist US, and Eastern Europe was influenced by the communist USSR. Other nation-states on all continents were coaxed into this paradigm as well, though some resisted being drawn into either camp.</a:t>
            </a:r>
            <a:endParaRPr lang="en-US" dirty="0"/>
          </a:p>
        </p:txBody>
      </p:sp>
    </p:spTree>
    <p:extLst>
      <p:ext uri="{BB962C8B-B14F-4D97-AF65-F5344CB8AC3E}">
        <p14:creationId xmlns:p14="http://schemas.microsoft.com/office/powerpoint/2010/main" val="2781517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Containment</a:t>
            </a:r>
            <a:endParaRPr lang="en-US" dirty="0"/>
          </a:p>
        </p:txBody>
      </p:sp>
      <p:sp>
        <p:nvSpPr>
          <p:cNvPr id="3" name="Content Placeholder 2"/>
          <p:cNvSpPr>
            <a:spLocks noGrp="1"/>
          </p:cNvSpPr>
          <p:nvPr>
            <p:ph idx="1"/>
          </p:nvPr>
        </p:nvSpPr>
        <p:spPr>
          <a:xfrm>
            <a:off x="762000" y="1676400"/>
            <a:ext cx="7048500" cy="4514850"/>
          </a:xfrm>
        </p:spPr>
        <p:txBody>
          <a:bodyPr>
            <a:normAutofit fontScale="92500" lnSpcReduction="20000"/>
          </a:bodyPr>
          <a:lstStyle/>
          <a:p>
            <a:r>
              <a:rPr lang="en-US" dirty="0" smtClean="0"/>
              <a:t>From 1948 to 1991 (the fall of the USSR), the US tried many different but similar approaches to combating the “threatening” spread of communism. The “domino theory” was an </a:t>
            </a:r>
            <a:r>
              <a:rPr lang="en-US" i="1" dirty="0" smtClean="0"/>
              <a:t>unproved </a:t>
            </a:r>
            <a:r>
              <a:rPr lang="en-US" dirty="0" smtClean="0"/>
              <a:t>fear that if one country went communist in a region, others around it would follow.</a:t>
            </a:r>
          </a:p>
          <a:p>
            <a:r>
              <a:rPr lang="en-US" dirty="0" smtClean="0"/>
              <a:t>Various politicians, starting with Truman and George F. Kennan, started the policy of containment to prevent the domino theory from taking effect.</a:t>
            </a:r>
            <a:endParaRPr lang="en-US" dirty="0"/>
          </a:p>
        </p:txBody>
      </p:sp>
    </p:spTree>
    <p:extLst>
      <p:ext uri="{BB962C8B-B14F-4D97-AF65-F5344CB8AC3E}">
        <p14:creationId xmlns:p14="http://schemas.microsoft.com/office/powerpoint/2010/main" val="231698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505700" cy="5429250"/>
          </a:xfrm>
        </p:spPr>
        <p:txBody>
          <a:bodyPr>
            <a:normAutofit fontScale="77500" lnSpcReduction="20000"/>
          </a:bodyPr>
          <a:lstStyle/>
          <a:p>
            <a:r>
              <a:rPr lang="en-US" dirty="0" smtClean="0"/>
              <a:t>Presidents Truman, Eisenhower, Kennedy, Johnson, Nixon, Ford, Carter, Reagan, and Bush all practiced various forms of containment, often to the detriment of foreign populations.</a:t>
            </a:r>
          </a:p>
          <a:p>
            <a:r>
              <a:rPr lang="en-US" dirty="0" smtClean="0"/>
              <a:t>Containment not only consisted of economic support to capitalist countries and politicians, but also political and military force when necessary. The US involved itself in the affairs of Cuba, Haiti, Mexico, El Salvador, Nicaragua, Egypt, Israel, Iran, Taiwan, South Korea, Greece, Turkey, Brazil, Argentina, Somalia, the Congo, and others. Many times (not always) these interventions consisted of supporting violent anti-communist and often fascist regimes; as long as they weren’t communist and were capitalist trading partners, they were fine in containment’s eyes.</a:t>
            </a:r>
            <a:endParaRPr lang="en-US" dirty="0"/>
          </a:p>
        </p:txBody>
      </p:sp>
    </p:spTree>
    <p:extLst>
      <p:ext uri="{BB962C8B-B14F-4D97-AF65-F5344CB8AC3E}">
        <p14:creationId xmlns:p14="http://schemas.microsoft.com/office/powerpoint/2010/main" val="4257627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Eisenhower: Containment on the Cheap</a:t>
            </a:r>
            <a:endParaRPr lang="en-US" dirty="0"/>
          </a:p>
        </p:txBody>
      </p:sp>
      <p:sp>
        <p:nvSpPr>
          <p:cNvPr id="4" name="Content Placeholder 2"/>
          <p:cNvSpPr>
            <a:spLocks noGrp="1"/>
          </p:cNvSpPr>
          <p:nvPr>
            <p:ph idx="1"/>
          </p:nvPr>
        </p:nvSpPr>
        <p:spPr>
          <a:xfrm>
            <a:off x="762000" y="1981200"/>
            <a:ext cx="6172200" cy="3394472"/>
          </a:xfrm>
        </p:spPr>
        <p:txBody>
          <a:bodyPr/>
          <a:lstStyle/>
          <a:p>
            <a:r>
              <a:rPr lang="en-US" dirty="0" smtClean="0"/>
              <a:t>Iran, 1953</a:t>
            </a:r>
          </a:p>
          <a:p>
            <a:r>
              <a:rPr lang="en-US" dirty="0" smtClean="0"/>
              <a:t>Guatemala, 1954</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7751" y="2334519"/>
            <a:ext cx="2291123" cy="2840236"/>
          </a:xfrm>
          <a:prstGeom prst="rect">
            <a:avLst/>
          </a:prstGeom>
        </p:spPr>
      </p:pic>
    </p:spTree>
    <p:extLst>
      <p:ext uri="{BB962C8B-B14F-4D97-AF65-F5344CB8AC3E}">
        <p14:creationId xmlns:p14="http://schemas.microsoft.com/office/powerpoint/2010/main" val="1271515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lstStyle/>
          <a:p>
            <a:r>
              <a:rPr lang="en-US" dirty="0" smtClean="0"/>
              <a:t>Domino Theory?</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reply to a formal question submitted by President Lyndon B. Johnson–”Would the rest of Southeast Asia necessarily fall if Laos and South Vietnam came under North Vietnamese control?”–the Central Intelligence Agency (CIA) submits a memo that effectively challenges the “domino theory” backbone of the Johnson administration policies. This theory contended that if South Vietnam fell to the communists, the rest of Southeast Asia would also fall “like dominoes,” and the theory had been used to justify much of the Vietnam War effort.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7356" y="254882"/>
            <a:ext cx="1292578" cy="1719666"/>
          </a:xfrm>
          <a:prstGeom prst="rect">
            <a:avLst/>
          </a:prstGeom>
        </p:spPr>
      </p:pic>
    </p:spTree>
    <p:extLst>
      <p:ext uri="{BB962C8B-B14F-4D97-AF65-F5344CB8AC3E}">
        <p14:creationId xmlns:p14="http://schemas.microsoft.com/office/powerpoint/2010/main" val="1512958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66800"/>
            <a:ext cx="7505700" cy="5200649"/>
          </a:xfrm>
        </p:spPr>
        <p:txBody>
          <a:bodyPr>
            <a:normAutofit fontScale="85000" lnSpcReduction="10000"/>
          </a:bodyPr>
          <a:lstStyle/>
          <a:p>
            <a:pPr marL="0" indent="0">
              <a:buNone/>
            </a:pPr>
            <a:r>
              <a:rPr lang="en-US" dirty="0" smtClean="0"/>
              <a:t>CIA: “Furthermore</a:t>
            </a:r>
            <a:r>
              <a:rPr lang="en-US" dirty="0"/>
              <a:t>,” the report said, “a continuation of the spread of communism in the area would not be inexorable, and any spread which did occur would take time–time in which the total situation might change in any number of ways unfavorable to the communist cause.” The CIA report concluded that if South Vietnam and Laos also fell, it “would be profoundly damaging to the U.S. position in the Far East,” but Pacific bases and allies such as the Philippines and Japan would still wield enough power to deter China and North Vietnam from any further aggression or expansion. </a:t>
            </a:r>
          </a:p>
        </p:txBody>
      </p:sp>
    </p:spTree>
    <p:extLst>
      <p:ext uri="{BB962C8B-B14F-4D97-AF65-F5344CB8AC3E}">
        <p14:creationId xmlns:p14="http://schemas.microsoft.com/office/powerpoint/2010/main" val="3713917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What?</a:t>
            </a:r>
            <a:endParaRPr lang="en-US" dirty="0"/>
          </a:p>
        </p:txBody>
      </p:sp>
    </p:spTree>
    <p:extLst>
      <p:ext uri="{BB962C8B-B14F-4D97-AF65-F5344CB8AC3E}">
        <p14:creationId xmlns:p14="http://schemas.microsoft.com/office/powerpoint/2010/main" val="1583964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Indochina</a:t>
            </a:r>
            <a:endParaRPr lang="en-US" dirty="0"/>
          </a:p>
        </p:txBody>
      </p:sp>
      <p:sp>
        <p:nvSpPr>
          <p:cNvPr id="3" name="Content Placeholder 2"/>
          <p:cNvSpPr>
            <a:spLocks noGrp="1"/>
          </p:cNvSpPr>
          <p:nvPr>
            <p:ph idx="1"/>
          </p:nvPr>
        </p:nvSpPr>
        <p:spPr>
          <a:xfrm>
            <a:off x="16933" y="1828800"/>
            <a:ext cx="6172200" cy="3657600"/>
          </a:xfrm>
        </p:spPr>
        <p:txBody>
          <a:bodyPr>
            <a:normAutofit fontScale="70000" lnSpcReduction="20000"/>
          </a:bodyPr>
          <a:lstStyle/>
          <a:p>
            <a:r>
              <a:rPr lang="en-US" dirty="0" smtClean="0"/>
              <a:t>From 1950 to 1954, France tried to recolonize Indochina, namely Vietnam.</a:t>
            </a:r>
          </a:p>
          <a:p>
            <a:r>
              <a:rPr lang="en-US" dirty="0" smtClean="0"/>
              <a:t>Although it was clear that the Vietnamese did not want French rule, there were many socialist and communist activists in France, and the US feared that if France lost Vietnam, it would go communist. So the US supported the French military in trying to colonize Vietnam.</a:t>
            </a:r>
          </a:p>
          <a:p>
            <a:r>
              <a:rPr lang="en-US" dirty="0" smtClean="0"/>
              <a:t>When the French finally lost in 1954, the US was ready to pit capitalist South Vietnam against communist North Vietnam.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133" y="1417638"/>
            <a:ext cx="2794000" cy="4775200"/>
          </a:xfrm>
          <a:prstGeom prst="rect">
            <a:avLst/>
          </a:prstGeom>
        </p:spPr>
      </p:pic>
    </p:spTree>
    <p:extLst>
      <p:ext uri="{BB962C8B-B14F-4D97-AF65-F5344CB8AC3E}">
        <p14:creationId xmlns:p14="http://schemas.microsoft.com/office/powerpoint/2010/main" val="4065202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Vietnam War</a:t>
            </a:r>
            <a:endParaRPr lang="en-US" dirty="0"/>
          </a:p>
        </p:txBody>
      </p:sp>
      <p:sp>
        <p:nvSpPr>
          <p:cNvPr id="3" name="Content Placeholder 2"/>
          <p:cNvSpPr>
            <a:spLocks noGrp="1"/>
          </p:cNvSpPr>
          <p:nvPr>
            <p:ph idx="1"/>
          </p:nvPr>
        </p:nvSpPr>
        <p:spPr/>
        <p:txBody>
          <a:bodyPr>
            <a:normAutofit fontScale="92500"/>
          </a:bodyPr>
          <a:lstStyle/>
          <a:p>
            <a:r>
              <a:rPr lang="en-US" dirty="0" smtClean="0"/>
              <a:t>Under Eisenhower in the ‘50s, the US (often through the CIA) consistently forced Ngo Diem upon the South Vietnamese, rigging the elections so that he won by more than 100% in some cities.</a:t>
            </a:r>
          </a:p>
          <a:p>
            <a:r>
              <a:rPr lang="en-US" dirty="0" smtClean="0"/>
              <a:t>Kennedy may have been ready to start deescalating in the early ‘60s, but when Johnson took office, he went ahead with the war to stop the communist North Vietnamese from taking over the south.</a:t>
            </a:r>
            <a:endParaRPr lang="en-US" dirty="0"/>
          </a:p>
        </p:txBody>
      </p:sp>
    </p:spTree>
    <p:extLst>
      <p:ext uri="{BB962C8B-B14F-4D97-AF65-F5344CB8AC3E}">
        <p14:creationId xmlns:p14="http://schemas.microsoft.com/office/powerpoint/2010/main" val="728945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33400"/>
            <a:ext cx="6172200" cy="857250"/>
          </a:xfrm>
        </p:spPr>
        <p:txBody>
          <a:bodyPr>
            <a:normAutofit fontScale="90000"/>
          </a:bodyPr>
          <a:lstStyle/>
          <a:p>
            <a:r>
              <a:rPr lang="en-US" dirty="0" smtClean="0"/>
              <a:t>Unpopularity Across the Globe</a:t>
            </a:r>
            <a:endParaRPr lang="en-US" dirty="0"/>
          </a:p>
        </p:txBody>
      </p:sp>
      <p:sp>
        <p:nvSpPr>
          <p:cNvPr id="3" name="Content Placeholder 2"/>
          <p:cNvSpPr>
            <a:spLocks noGrp="1"/>
          </p:cNvSpPr>
          <p:nvPr>
            <p:ph idx="1"/>
          </p:nvPr>
        </p:nvSpPr>
        <p:spPr>
          <a:xfrm>
            <a:off x="1314450" y="1657350"/>
            <a:ext cx="6515100" cy="4229100"/>
          </a:xfrm>
        </p:spPr>
        <p:txBody>
          <a:bodyPr>
            <a:normAutofit fontScale="70000" lnSpcReduction="20000"/>
          </a:bodyPr>
          <a:lstStyle/>
          <a:p>
            <a:r>
              <a:rPr lang="en-US" dirty="0" smtClean="0"/>
              <a:t>The Vietnamese already didn’t like the Americans for supporting Diem. The military means used to attain the ends of containment were catastrophic. Biological weapons such as Agent Orange destroyed forests and dwellings, and physically maimed and killed civilians in both North and South Vietnam as US soldiers tried to kill as many communist guerrillas (Vietcong) as possible. The more the military tried, the more demonized they became, especially with Wounded Knee-like atrocities by soldiers like the My Lai Massacre.</a:t>
            </a:r>
          </a:p>
          <a:p>
            <a:r>
              <a:rPr lang="en-US" dirty="0" smtClean="0"/>
              <a:t>The war is infamously unpopular to many Americans, since 50,000 American soldiers died, and six times as many were wounded, apart from the half million Vietnamese civilians killed.</a:t>
            </a:r>
          </a:p>
          <a:p>
            <a:endParaRPr lang="en-US" dirty="0"/>
          </a:p>
        </p:txBody>
      </p:sp>
    </p:spTree>
    <p:extLst>
      <p:ext uri="{BB962C8B-B14F-4D97-AF65-F5344CB8AC3E}">
        <p14:creationId xmlns:p14="http://schemas.microsoft.com/office/powerpoint/2010/main" val="190639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828" y="1143000"/>
            <a:ext cx="66675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4940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6172200" cy="857250"/>
          </a:xfrm>
        </p:spPr>
        <p:txBody>
          <a:bodyPr/>
          <a:lstStyle/>
          <a:p>
            <a:r>
              <a:rPr lang="en-US" dirty="0" smtClean="0"/>
              <a:t>Chile, 1973</a:t>
            </a:r>
            <a:endParaRPr lang="en-US" dirty="0"/>
          </a:p>
        </p:txBody>
      </p:sp>
      <p:sp>
        <p:nvSpPr>
          <p:cNvPr id="3" name="Content Placeholder 2"/>
          <p:cNvSpPr>
            <a:spLocks noGrp="1"/>
          </p:cNvSpPr>
          <p:nvPr>
            <p:ph idx="1"/>
          </p:nvPr>
        </p:nvSpPr>
        <p:spPr>
          <a:xfrm>
            <a:off x="76200" y="1714500"/>
            <a:ext cx="5238750" cy="4762500"/>
          </a:xfrm>
        </p:spPr>
        <p:txBody>
          <a:bodyPr>
            <a:normAutofit fontScale="85000" lnSpcReduction="20000"/>
          </a:bodyPr>
          <a:lstStyle/>
          <a:p>
            <a:r>
              <a:rPr lang="en-US" dirty="0" smtClean="0"/>
              <a:t>Yet one year after the optimistic Communique, the CIA supported Chilean General Pinochet in a military coup against Marxist leader Allende, who was killed in the process. The US continued to support Pinochet’s oppressive regime until 1990.</a:t>
            </a:r>
          </a:p>
          <a:p>
            <a:r>
              <a:rPr lang="en-US" dirty="0" smtClean="0"/>
              <a:t>Allende had tried to nationalize American copper mines, but why did America control another country’s copper mines in the first place? </a:t>
            </a:r>
            <a:endParaRPr lang="en-US"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30203"/>
            <a:ext cx="2757488" cy="185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640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1" y="1371600"/>
            <a:ext cx="5716157" cy="3886200"/>
          </a:xfrm>
          <a:prstGeom prst="rect">
            <a:avLst/>
          </a:prstGeom>
        </p:spPr>
      </p:pic>
    </p:spTree>
    <p:extLst>
      <p:ext uri="{BB962C8B-B14F-4D97-AF65-F5344CB8AC3E}">
        <p14:creationId xmlns:p14="http://schemas.microsoft.com/office/powerpoint/2010/main" val="18709444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 Pot: Revenge on Vietnam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1701" y="2057401"/>
            <a:ext cx="4525963" cy="3394472"/>
          </a:xfrm>
        </p:spPr>
      </p:pic>
    </p:spTree>
    <p:extLst>
      <p:ext uri="{BB962C8B-B14F-4D97-AF65-F5344CB8AC3E}">
        <p14:creationId xmlns:p14="http://schemas.microsoft.com/office/powerpoint/2010/main" val="20587383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 and Kirkpatrick</a:t>
            </a:r>
            <a:endParaRPr lang="en-US" dirty="0"/>
          </a:p>
        </p:txBody>
      </p:sp>
      <p:sp>
        <p:nvSpPr>
          <p:cNvPr id="3" name="Content Placeholder 2"/>
          <p:cNvSpPr>
            <a:spLocks noGrp="1"/>
          </p:cNvSpPr>
          <p:nvPr>
            <p:ph idx="1"/>
          </p:nvPr>
        </p:nvSpPr>
        <p:spPr/>
        <p:txBody>
          <a:bodyPr/>
          <a:lstStyle/>
          <a:p>
            <a:r>
              <a:rPr lang="en-US" dirty="0" smtClean="0"/>
              <a:t>Kirkpatrick: Dictatorships and Double Standards</a:t>
            </a:r>
          </a:p>
          <a:p>
            <a:r>
              <a:rPr lang="en-US" dirty="0" smtClean="0"/>
              <a:t>Authoritarian=</a:t>
            </a:r>
            <a:r>
              <a:rPr lang="en-US" dirty="0" smtClean="0">
                <a:sym typeface="Wingdings" panose="05000000000000000000" pitchFamily="2" charset="2"/>
              </a:rPr>
              <a:t></a:t>
            </a:r>
          </a:p>
          <a:p>
            <a:r>
              <a:rPr lang="en-US" dirty="0" smtClean="0">
                <a:sym typeface="Wingdings" panose="05000000000000000000" pitchFamily="2" charset="2"/>
              </a:rPr>
              <a:t>Totalitarian=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960" y="2823230"/>
            <a:ext cx="3041141" cy="2780472"/>
          </a:xfrm>
          <a:prstGeom prst="rect">
            <a:avLst/>
          </a:prstGeom>
        </p:spPr>
      </p:pic>
    </p:spTree>
    <p:extLst>
      <p:ext uri="{BB962C8B-B14F-4D97-AF65-F5344CB8AC3E}">
        <p14:creationId xmlns:p14="http://schemas.microsoft.com/office/powerpoint/2010/main" val="19893147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01605"/>
            <a:ext cx="2457450" cy="5039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9600" y="901605"/>
            <a:ext cx="4133850" cy="4247317"/>
          </a:xfrm>
          <a:prstGeom prst="rect">
            <a:avLst/>
          </a:prstGeom>
        </p:spPr>
        <p:txBody>
          <a:bodyPr wrap="square">
            <a:spAutoFit/>
          </a:bodyPr>
          <a:lstStyle/>
          <a:p>
            <a:r>
              <a:rPr lang="en-US"/>
              <a:t>Wikipedia </a:t>
            </a:r>
            <a:r>
              <a:rPr lang="en-US" smtClean="0"/>
              <a:t>Covert </a:t>
            </a:r>
            <a:r>
              <a:rPr lang="en-US" dirty="0"/>
              <a:t>United States foreign regime change actions. Cruel movements or regimes</a:t>
            </a:r>
          </a:p>
          <a:p>
            <a:r>
              <a:rPr lang="en-US" dirty="0"/>
              <a:t/>
            </a:r>
            <a:br>
              <a:rPr lang="en-US" dirty="0"/>
            </a:br>
            <a:r>
              <a:rPr lang="en-US" dirty="0"/>
              <a:t>-Iran</a:t>
            </a:r>
          </a:p>
          <a:p>
            <a:r>
              <a:rPr lang="en-US" dirty="0"/>
              <a:t>-Guatemala</a:t>
            </a:r>
          </a:p>
          <a:p>
            <a:r>
              <a:rPr lang="en-US" dirty="0"/>
              <a:t>-Indonesia</a:t>
            </a:r>
          </a:p>
          <a:p>
            <a:r>
              <a:rPr lang="en-US" dirty="0"/>
              <a:t>-Cuba</a:t>
            </a:r>
          </a:p>
          <a:p>
            <a:r>
              <a:rPr lang="en-US" dirty="0"/>
              <a:t>-Congo</a:t>
            </a:r>
          </a:p>
          <a:p>
            <a:r>
              <a:rPr lang="en-US" dirty="0"/>
              <a:t>-South Vietnam</a:t>
            </a:r>
          </a:p>
          <a:p>
            <a:r>
              <a:rPr lang="en-US" dirty="0"/>
              <a:t>-Chile</a:t>
            </a:r>
          </a:p>
          <a:p>
            <a:r>
              <a:rPr lang="en-US" dirty="0"/>
              <a:t>-Nicaragua</a:t>
            </a:r>
          </a:p>
          <a:p>
            <a:r>
              <a:rPr lang="en-US" dirty="0"/>
              <a:t>-El Salvador</a:t>
            </a:r>
          </a:p>
          <a:p>
            <a:r>
              <a:rPr lang="en-US" dirty="0"/>
              <a:t>-Cambodia</a:t>
            </a:r>
          </a:p>
          <a:p>
            <a:r>
              <a:rPr lang="en-US" dirty="0"/>
              <a:t>-Angola</a:t>
            </a:r>
          </a:p>
        </p:txBody>
      </p:sp>
    </p:spTree>
    <p:extLst>
      <p:ext uri="{BB962C8B-B14F-4D97-AF65-F5344CB8AC3E}">
        <p14:creationId xmlns:p14="http://schemas.microsoft.com/office/powerpoint/2010/main" val="10415902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normAutofit fontScale="90000"/>
          </a:bodyPr>
          <a:lstStyle/>
          <a:p>
            <a:r>
              <a:rPr lang="en-US" dirty="0" smtClean="0"/>
              <a:t>Modern Controversies: The Global War on Terror</a:t>
            </a:r>
            <a:endParaRPr lang="en-US" dirty="0"/>
          </a:p>
        </p:txBody>
      </p:sp>
    </p:spTree>
    <p:extLst>
      <p:ext uri="{BB962C8B-B14F-4D97-AF65-F5344CB8AC3E}">
        <p14:creationId xmlns:p14="http://schemas.microsoft.com/office/powerpoint/2010/main" val="1640971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Why?</a:t>
            </a:r>
            <a:endParaRPr lang="en-US" dirty="0"/>
          </a:p>
        </p:txBody>
      </p:sp>
      <p:sp>
        <p:nvSpPr>
          <p:cNvPr id="3" name="Title 1"/>
          <p:cNvSpPr txBox="1">
            <a:spLocks/>
          </p:cNvSpPr>
          <p:nvPr/>
        </p:nvSpPr>
        <p:spPr>
          <a:xfrm>
            <a:off x="457200" y="2819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Who?</a:t>
            </a:r>
            <a:endParaRPr lang="en-US" dirty="0"/>
          </a:p>
        </p:txBody>
      </p:sp>
    </p:spTree>
    <p:extLst>
      <p:ext uri="{BB962C8B-B14F-4D97-AF65-F5344CB8AC3E}">
        <p14:creationId xmlns:p14="http://schemas.microsoft.com/office/powerpoint/2010/main" val="228737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lstStyle/>
          <a:p>
            <a:r>
              <a:rPr lang="en-US" dirty="0" smtClean="0"/>
              <a:t>Afghanistan—Defensive?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13886"/>
            <a:ext cx="3417786" cy="394420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271889"/>
            <a:ext cx="2936672" cy="3886200"/>
          </a:xfrm>
          <a:prstGeom prst="rect">
            <a:avLst/>
          </a:prstGeom>
        </p:spPr>
      </p:pic>
    </p:spTree>
    <p:extLst>
      <p:ext uri="{BB962C8B-B14F-4D97-AF65-F5344CB8AC3E}">
        <p14:creationId xmlns:p14="http://schemas.microsoft.com/office/powerpoint/2010/main" val="22999242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Bales—The Afghani My Lai</a:t>
            </a:r>
            <a:endParaRPr lang="en-US" dirty="0"/>
          </a:p>
        </p:txBody>
      </p:sp>
      <p:sp>
        <p:nvSpPr>
          <p:cNvPr id="4" name="Rectangle 3"/>
          <p:cNvSpPr/>
          <p:nvPr/>
        </p:nvSpPr>
        <p:spPr>
          <a:xfrm>
            <a:off x="457200" y="1752601"/>
            <a:ext cx="6400800" cy="646331"/>
          </a:xfrm>
          <a:prstGeom prst="rect">
            <a:avLst/>
          </a:prstGeom>
        </p:spPr>
        <p:txBody>
          <a:bodyPr wrap="square">
            <a:spAutoFit/>
          </a:bodyPr>
          <a:lstStyle/>
          <a:p>
            <a:r>
              <a:rPr lang="en-US" dirty="0">
                <a:hlinkClick r:id="rId2"/>
              </a:rPr>
              <a:t>http://</a:t>
            </a:r>
            <a:r>
              <a:rPr lang="en-US" dirty="0" smtClean="0">
                <a:hlinkClick r:id="rId2"/>
              </a:rPr>
              <a:t>www.youtube.com/watch?v=yAV2MpBy22s</a:t>
            </a:r>
            <a:endParaRPr lang="en-US" dirty="0" smtClean="0"/>
          </a:p>
          <a:p>
            <a:endParaRPr lang="en-US" dirty="0"/>
          </a:p>
        </p:txBody>
      </p:sp>
    </p:spTree>
    <p:extLst>
      <p:ext uri="{BB962C8B-B14F-4D97-AF65-F5344CB8AC3E}">
        <p14:creationId xmlns:p14="http://schemas.microsoft.com/office/powerpoint/2010/main" val="2812270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Iraq—Defensive?</a:t>
            </a:r>
            <a:endParaRPr lang="en-US" dirty="0"/>
          </a:p>
        </p:txBody>
      </p:sp>
      <p:sp>
        <p:nvSpPr>
          <p:cNvPr id="3" name="Content Placeholder 2"/>
          <p:cNvSpPr>
            <a:spLocks noGrp="1"/>
          </p:cNvSpPr>
          <p:nvPr>
            <p:ph idx="1"/>
          </p:nvPr>
        </p:nvSpPr>
        <p:spPr>
          <a:xfrm>
            <a:off x="457200" y="1782761"/>
            <a:ext cx="8229600" cy="4525963"/>
          </a:xfrm>
        </p:spPr>
        <p:txBody>
          <a:bodyPr/>
          <a:lstStyle/>
          <a:p>
            <a:r>
              <a:rPr lang="en-US" dirty="0" smtClean="0"/>
              <a:t>Qaeda-nuke nexus</a:t>
            </a:r>
          </a:p>
          <a:p>
            <a:r>
              <a:rPr lang="en-US" dirty="0" smtClean="0"/>
              <a:t>The </a:t>
            </a:r>
            <a:r>
              <a:rPr lang="en-US" dirty="0" smtClean="0"/>
              <a:t>absence of evidence</a:t>
            </a:r>
          </a:p>
          <a:p>
            <a:r>
              <a:rPr lang="en-US" dirty="0" smtClean="0"/>
              <a:t>Donald Rumsfeld and his</a:t>
            </a:r>
          </a:p>
          <a:p>
            <a:pPr marL="0" indent="0">
              <a:buNone/>
            </a:pPr>
            <a:r>
              <a:rPr lang="en-US" dirty="0" smtClean="0"/>
              <a:t>“known unknowns”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5648" y="1600200"/>
            <a:ext cx="3121152" cy="3901440"/>
          </a:xfrm>
          <a:prstGeom prst="rect">
            <a:avLst/>
          </a:prstGeom>
        </p:spPr>
      </p:pic>
    </p:spTree>
    <p:extLst>
      <p:ext uri="{BB962C8B-B14F-4D97-AF65-F5344CB8AC3E}">
        <p14:creationId xmlns:p14="http://schemas.microsoft.com/office/powerpoint/2010/main" val="447485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0"/>
            <a:ext cx="8229600" cy="1143000"/>
          </a:xfrm>
        </p:spPr>
        <p:txBody>
          <a:bodyPr/>
          <a:lstStyle/>
          <a:p>
            <a:r>
              <a:rPr lang="en-US" dirty="0" smtClean="0"/>
              <a:t>“enhanced interrogation”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457200"/>
            <a:ext cx="5251866" cy="4526756"/>
          </a:xfrm>
        </p:spPr>
      </p:pic>
    </p:spTree>
    <p:extLst>
      <p:ext uri="{BB962C8B-B14F-4D97-AF65-F5344CB8AC3E}">
        <p14:creationId xmlns:p14="http://schemas.microsoft.com/office/powerpoint/2010/main" val="1051502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Drones</a:t>
            </a:r>
            <a:endParaRPr lang="en-US" dirty="0"/>
          </a:p>
        </p:txBody>
      </p:sp>
      <p:sp>
        <p:nvSpPr>
          <p:cNvPr id="3" name="Content Placeholder 2"/>
          <p:cNvSpPr>
            <a:spLocks noGrp="1"/>
          </p:cNvSpPr>
          <p:nvPr>
            <p:ph idx="1"/>
          </p:nvPr>
        </p:nvSpPr>
        <p:spPr/>
        <p:txBody>
          <a:bodyPr/>
          <a:lstStyle/>
          <a:p>
            <a:r>
              <a:rPr lang="en-US" dirty="0">
                <a:hlinkClick r:id="rId2"/>
              </a:rPr>
              <a:t>http://drones.pitchinteractive.com</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32766950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9" t="9455" r="2599" b="13091"/>
          <a:stretch/>
        </p:blipFill>
        <p:spPr bwMode="auto">
          <a:xfrm>
            <a:off x="1217804" y="228600"/>
            <a:ext cx="693670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654" y="3048000"/>
            <a:ext cx="4953001" cy="3496819"/>
          </a:xfrm>
          <a:prstGeom prst="rect">
            <a:avLst/>
          </a:prstGeom>
        </p:spPr>
      </p:pic>
    </p:spTree>
    <p:extLst>
      <p:ext uri="{BB962C8B-B14F-4D97-AF65-F5344CB8AC3E}">
        <p14:creationId xmlns:p14="http://schemas.microsoft.com/office/powerpoint/2010/main" val="9132548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71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96" y="3810000"/>
            <a:ext cx="904383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131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181"/>
            <a:ext cx="9144000" cy="527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4800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5486400" cy="6858000"/>
          </a:xfrm>
          <a:prstGeom prst="rect">
            <a:avLst/>
          </a:prstGeom>
        </p:spPr>
      </p:pic>
    </p:spTree>
    <p:extLst>
      <p:ext uri="{BB962C8B-B14F-4D97-AF65-F5344CB8AC3E}">
        <p14:creationId xmlns:p14="http://schemas.microsoft.com/office/powerpoint/2010/main" val="37176533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04800"/>
            <a:ext cx="4205287" cy="6141742"/>
          </a:xfrm>
          <a:prstGeom prst="rect">
            <a:avLst/>
          </a:prstGeom>
        </p:spPr>
      </p:pic>
    </p:spTree>
    <p:extLst>
      <p:ext uri="{BB962C8B-B14F-4D97-AF65-F5344CB8AC3E}">
        <p14:creationId xmlns:p14="http://schemas.microsoft.com/office/powerpoint/2010/main" val="2589495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763000" cy="6019800"/>
          </a:xfrm>
        </p:spPr>
        <p:txBody>
          <a:bodyPr>
            <a:noAutofit/>
          </a:bodyPr>
          <a:lstStyle/>
          <a:p>
            <a:pPr marL="0" indent="0">
              <a:lnSpc>
                <a:spcPct val="220000"/>
              </a:lnSpc>
              <a:buNone/>
            </a:pPr>
            <a:r>
              <a:rPr lang="en-US" sz="1800" dirty="0"/>
              <a:t>"American history is longer, larger, more various, more beautiful, and more terrible than anything anyone has ever said about it.”-James </a:t>
            </a:r>
            <a:r>
              <a:rPr lang="en-US" sz="1800" dirty="0" smtClean="0"/>
              <a:t>Baldwin.</a:t>
            </a:r>
            <a:br>
              <a:rPr lang="en-US" sz="1800" dirty="0" smtClean="0"/>
            </a:br>
            <a:r>
              <a:rPr lang="en-US" sz="1800" dirty="0" smtClean="0"/>
              <a:t>This </a:t>
            </a:r>
            <a:r>
              <a:rPr lang="en-US" sz="1800" dirty="0"/>
              <a:t>class will focus on the "terrible" parts of American history. We will briefly review several controversial events and actions of the American government on US soil, from slavery to civil liberties in the age of the War on Terror, and will then discuss and debate with each other several questions relating to these topics. Some think that though our government has done wrong things in the past, we no longer engage such cruel behavior. Others think that America's past is innocent and wonderful, but that today, our policies are more cruel than they have been in the past. Can we still call ourselves the "land of the free and home of the brave?" What can we do to make up for America's past cruelties? And most importantly, how do we bring an end to those being committed right now?</a:t>
            </a:r>
            <a:br>
              <a:rPr lang="en-US" sz="1800" dirty="0"/>
            </a:br>
            <a:r>
              <a:rPr lang="en-US" sz="1800" dirty="0"/>
              <a:t>Warning: some disturbing photographs of war and violence will be seen.</a:t>
            </a:r>
          </a:p>
        </p:txBody>
      </p:sp>
    </p:spTree>
    <p:extLst>
      <p:ext uri="{BB962C8B-B14F-4D97-AF65-F5344CB8AC3E}">
        <p14:creationId xmlns:p14="http://schemas.microsoft.com/office/powerpoint/2010/main" val="299552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 a disclaimer</a:t>
            </a:r>
            <a:endParaRPr lang="en-US" dirty="0"/>
          </a:p>
        </p:txBody>
      </p:sp>
      <p:sp>
        <p:nvSpPr>
          <p:cNvPr id="3" name="Content Placeholder 2"/>
          <p:cNvSpPr>
            <a:spLocks noGrp="1"/>
          </p:cNvSpPr>
          <p:nvPr>
            <p:ph idx="1"/>
          </p:nvPr>
        </p:nvSpPr>
        <p:spPr>
          <a:xfrm>
            <a:off x="457200" y="2057401"/>
            <a:ext cx="8229600" cy="3048000"/>
          </a:xfrm>
        </p:spPr>
        <p:txBody>
          <a:bodyPr>
            <a:normAutofit/>
          </a:bodyPr>
          <a:lstStyle/>
          <a:p>
            <a:pPr marL="0" indent="0">
              <a:buNone/>
            </a:pPr>
            <a:r>
              <a:rPr lang="en-US" dirty="0" smtClean="0"/>
              <a:t>-It’s the mileage, not the years! (same goes for older students in class)</a:t>
            </a:r>
          </a:p>
          <a:p>
            <a:pPr marL="0" indent="0">
              <a:buNone/>
            </a:pPr>
            <a:r>
              <a:rPr lang="en-US" dirty="0" smtClean="0"/>
              <a:t>-Bias, opinions, and facts</a:t>
            </a:r>
          </a:p>
          <a:p>
            <a:pPr marL="0" indent="0">
              <a:buNone/>
            </a:pPr>
            <a:r>
              <a:rPr lang="en-US" dirty="0" smtClean="0"/>
              <a:t>-I’m not God </a:t>
            </a:r>
            <a:r>
              <a:rPr lang="en-US" dirty="0" smtClean="0">
                <a:sym typeface="Wingdings" panose="05000000000000000000" pitchFamily="2" charset="2"/>
              </a:rPr>
              <a:t></a:t>
            </a:r>
            <a:endParaRPr lang="en-US" dirty="0" smtClean="0"/>
          </a:p>
        </p:txBody>
      </p:sp>
    </p:spTree>
    <p:extLst>
      <p:ext uri="{BB962C8B-B14F-4D97-AF65-F5344CB8AC3E}">
        <p14:creationId xmlns:p14="http://schemas.microsoft.com/office/powerpoint/2010/main" val="314763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When?</a:t>
            </a:r>
            <a:endParaRPr lang="en-US" dirty="0"/>
          </a:p>
        </p:txBody>
      </p:sp>
    </p:spTree>
    <p:extLst>
      <p:ext uri="{BB962C8B-B14F-4D97-AF65-F5344CB8AC3E}">
        <p14:creationId xmlns:p14="http://schemas.microsoft.com/office/powerpoint/2010/main" val="2285881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Where?</a:t>
            </a:r>
            <a:endParaRPr lang="en-US" dirty="0"/>
          </a:p>
        </p:txBody>
      </p:sp>
    </p:spTree>
    <p:extLst>
      <p:ext uri="{BB962C8B-B14F-4D97-AF65-F5344CB8AC3E}">
        <p14:creationId xmlns:p14="http://schemas.microsoft.com/office/powerpoint/2010/main" val="4233447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1789</Words>
  <Application>Microsoft Office PowerPoint</Application>
  <PresentationFormat>On-screen Show (4:3)</PresentationFormat>
  <Paragraphs>131</Paragraphs>
  <Slides>59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Iskoola Pota</vt:lpstr>
      <vt:lpstr>Wingdings</vt:lpstr>
      <vt:lpstr>Office Theme</vt:lpstr>
      <vt:lpstr>PowerPoint Presentation</vt:lpstr>
      <vt:lpstr>PowerPoint Presentation</vt:lpstr>
      <vt:lpstr>The Dark Side of American History, 1783-2014: Two Centuries of the Foreign Policy of the U.S. Government in Two Hours</vt:lpstr>
      <vt:lpstr>What?</vt:lpstr>
      <vt:lpstr>Why?</vt:lpstr>
      <vt:lpstr>PowerPoint Presentation</vt:lpstr>
      <vt:lpstr>Me: a disclaimer</vt:lpstr>
      <vt:lpstr>When?</vt:lpstr>
      <vt:lpstr>Where?</vt:lpstr>
      <vt:lpstr>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Monroe Doctrine: 1823</vt:lpstr>
      <vt:lpstr>Mexican-American War: 1846-1848</vt:lpstr>
      <vt:lpstr>PowerPoint Presentation</vt:lpstr>
      <vt:lpstr>Spot Resolutions and Justification of the War</vt:lpstr>
      <vt:lpstr>Beyond California</vt:lpstr>
      <vt:lpstr>Hawaii, 1893</vt:lpstr>
      <vt:lpstr>PowerPoint Presentation</vt:lpstr>
      <vt:lpstr>A “Splendid Little War” </vt:lpstr>
      <vt:lpstr>Philippine-American War</vt:lpstr>
      <vt:lpstr>PowerPoint Presentation</vt:lpstr>
      <vt:lpstr>PowerPoint Presentation</vt:lpstr>
      <vt:lpstr>PowerPoint Presentation</vt:lpstr>
      <vt:lpstr>World War II</vt:lpstr>
      <vt:lpstr>PowerPoint Presentation</vt:lpstr>
      <vt:lpstr>World War II</vt:lpstr>
      <vt:lpstr>PowerPoint Presentation</vt:lpstr>
      <vt:lpstr>Cold War Policy</vt:lpstr>
      <vt:lpstr>Containment</vt:lpstr>
      <vt:lpstr>PowerPoint Presentation</vt:lpstr>
      <vt:lpstr>Eisenhower: Containment on the Cheap</vt:lpstr>
      <vt:lpstr>Domino Theory?</vt:lpstr>
      <vt:lpstr>PowerPoint Presentation</vt:lpstr>
      <vt:lpstr>French Indochina</vt:lpstr>
      <vt:lpstr>The Vietnam War</vt:lpstr>
      <vt:lpstr>Unpopularity Across the Globe</vt:lpstr>
      <vt:lpstr>PowerPoint Presentation</vt:lpstr>
      <vt:lpstr>Chile, 1973</vt:lpstr>
      <vt:lpstr>PowerPoint Presentation</vt:lpstr>
      <vt:lpstr>Pol Pot: Revenge on Vietnam</vt:lpstr>
      <vt:lpstr>Reagan and Kirkpatrick</vt:lpstr>
      <vt:lpstr>PowerPoint Presentation</vt:lpstr>
      <vt:lpstr>Modern Controversies: The Global War on Terror</vt:lpstr>
      <vt:lpstr>Afghanistan—Defensive?</vt:lpstr>
      <vt:lpstr>Robert Bales—The Afghani My Lai</vt:lpstr>
      <vt:lpstr>Iraq—Defensive?</vt:lpstr>
      <vt:lpstr>“enhanced interrogation”</vt:lpstr>
      <vt:lpstr>Drones</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Berman</dc:creator>
  <cp:lastModifiedBy>Berman, Benjamin</cp:lastModifiedBy>
  <cp:revision>99</cp:revision>
  <dcterms:created xsi:type="dcterms:W3CDTF">2013-04-19T19:36:07Z</dcterms:created>
  <dcterms:modified xsi:type="dcterms:W3CDTF">2014-04-16T04:32:59Z</dcterms:modified>
</cp:coreProperties>
</file>